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8"/>
  </p:notesMasterIdLst>
  <p:handoutMasterIdLst>
    <p:handoutMasterId r:id="rId9"/>
  </p:handoutMasterIdLst>
  <p:sldIdLst>
    <p:sldId id="454" r:id="rId2"/>
    <p:sldId id="376" r:id="rId3"/>
    <p:sldId id="383" r:id="rId4"/>
    <p:sldId id="267" r:id="rId5"/>
    <p:sldId id="472" r:id="rId6"/>
    <p:sldId id="473" r:id="rId7"/>
  </p:sldIdLst>
  <p:sldSz cx="9144000" cy="6858000" type="screen4x3"/>
  <p:notesSz cx="6858000" cy="9144000"/>
  <p:defaultTextStyle>
    <a:defPPr>
      <a:defRPr lang="en-US"/>
    </a:defPPr>
    <a:lvl1pPr algn="l" rtl="0" fontAlgn="base">
      <a:spcBef>
        <a:spcPct val="20000"/>
      </a:spcBef>
      <a:spcAft>
        <a:spcPct val="75000"/>
      </a:spcAft>
      <a:defRPr sz="2400" kern="1200">
        <a:solidFill>
          <a:schemeClr val="tx1"/>
        </a:solidFill>
        <a:latin typeface="Tahoma" pitchFamily="34" charset="0"/>
        <a:ea typeface="+mn-ea"/>
        <a:cs typeface="+mn-cs"/>
      </a:defRPr>
    </a:lvl1pPr>
    <a:lvl2pPr marL="457200" algn="l" rtl="0" fontAlgn="base">
      <a:spcBef>
        <a:spcPct val="20000"/>
      </a:spcBef>
      <a:spcAft>
        <a:spcPct val="75000"/>
      </a:spcAft>
      <a:defRPr sz="2400" kern="1200">
        <a:solidFill>
          <a:schemeClr val="tx1"/>
        </a:solidFill>
        <a:latin typeface="Tahoma" pitchFamily="34" charset="0"/>
        <a:ea typeface="+mn-ea"/>
        <a:cs typeface="+mn-cs"/>
      </a:defRPr>
    </a:lvl2pPr>
    <a:lvl3pPr marL="914400" algn="l" rtl="0" fontAlgn="base">
      <a:spcBef>
        <a:spcPct val="20000"/>
      </a:spcBef>
      <a:spcAft>
        <a:spcPct val="75000"/>
      </a:spcAft>
      <a:defRPr sz="2400" kern="1200">
        <a:solidFill>
          <a:schemeClr val="tx1"/>
        </a:solidFill>
        <a:latin typeface="Tahoma" pitchFamily="34" charset="0"/>
        <a:ea typeface="+mn-ea"/>
        <a:cs typeface="+mn-cs"/>
      </a:defRPr>
    </a:lvl3pPr>
    <a:lvl4pPr marL="1371600" algn="l" rtl="0" fontAlgn="base">
      <a:spcBef>
        <a:spcPct val="20000"/>
      </a:spcBef>
      <a:spcAft>
        <a:spcPct val="75000"/>
      </a:spcAft>
      <a:defRPr sz="2400" kern="1200">
        <a:solidFill>
          <a:schemeClr val="tx1"/>
        </a:solidFill>
        <a:latin typeface="Tahoma" pitchFamily="34" charset="0"/>
        <a:ea typeface="+mn-ea"/>
        <a:cs typeface="+mn-cs"/>
      </a:defRPr>
    </a:lvl4pPr>
    <a:lvl5pPr marL="1828800" algn="l" rtl="0" fontAlgn="base">
      <a:spcBef>
        <a:spcPct val="20000"/>
      </a:spcBef>
      <a:spcAft>
        <a:spcPct val="7500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FF"/>
    <a:srgbClr val="FFFF66"/>
    <a:srgbClr val="FFFF99"/>
    <a:srgbClr val="FFFFCC"/>
    <a:srgbClr val="000000"/>
    <a:srgbClr val="FF0000"/>
    <a:srgbClr val="12163D"/>
    <a:srgbClr val="55546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notesViewPr>
    <p:cSldViewPr snapToGrid="0">
      <p:cViewPr varScale="1">
        <p:scale>
          <a:sx n="41" d="100"/>
          <a:sy n="41" d="100"/>
        </p:scale>
        <p:origin x="-888"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200">
                <a:latin typeface="Arial" charset="0"/>
              </a:defRPr>
            </a:lvl1pPr>
          </a:lstStyle>
          <a:p>
            <a:endParaRPr lang="en-US"/>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200">
                <a:latin typeface="Arial" charset="0"/>
              </a:defRPr>
            </a:lvl1pPr>
          </a:lstStyle>
          <a:p>
            <a:endParaRPr lang="en-US"/>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defRPr sz="1200">
                <a:latin typeface="Arial" charset="0"/>
              </a:defRPr>
            </a:lvl1pPr>
          </a:lstStyle>
          <a:p>
            <a:endParaRPr lang="en-US"/>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defRPr sz="1200">
                <a:latin typeface="Arial" charset="0"/>
              </a:defRPr>
            </a:lvl1pPr>
          </a:lstStyle>
          <a:p>
            <a:fld id="{33EF03C7-2FB5-4796-AF49-2D1A8054AD5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200">
                <a:latin typeface="Arial" charset="0"/>
              </a:defRPr>
            </a:lvl1pPr>
          </a:lstStyle>
          <a:p>
            <a:endParaRPr lang="en-US"/>
          </a:p>
        </p:txBody>
      </p:sp>
      <p:sp>
        <p:nvSpPr>
          <p:cNvPr id="440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200">
                <a:latin typeface="Arial" charset="0"/>
              </a:defRPr>
            </a:lvl1pPr>
          </a:lstStyle>
          <a:p>
            <a:endParaRPr lang="en-U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40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40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defRPr sz="1200">
                <a:latin typeface="Arial" charset="0"/>
              </a:defRPr>
            </a:lvl1pPr>
          </a:lstStyle>
          <a:p>
            <a:endParaRPr lang="en-US"/>
          </a:p>
        </p:txBody>
      </p:sp>
      <p:sp>
        <p:nvSpPr>
          <p:cNvPr id="440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defRPr sz="1200">
                <a:latin typeface="Arial" charset="0"/>
              </a:defRPr>
            </a:lvl1pPr>
          </a:lstStyle>
          <a:p>
            <a:fld id="{8577A98A-20E0-4A15-B12B-3054AE37235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3C901B-5326-42CA-B030-3EC1E431BA22}" type="slidenum">
              <a:rPr lang="en-US"/>
              <a:pPr/>
              <a:t>1</a:t>
            </a:fld>
            <a:endParaRPr lang="en-US"/>
          </a:p>
        </p:txBody>
      </p:sp>
      <p:sp>
        <p:nvSpPr>
          <p:cNvPr id="518146" name="Rectangle 2"/>
          <p:cNvSpPr>
            <a:spLocks noGrp="1" noRot="1" noChangeAspect="1" noChangeArrowheads="1" noTextEdit="1"/>
          </p:cNvSpPr>
          <p:nvPr>
            <p:ph type="sldImg"/>
          </p:nvPr>
        </p:nvSpPr>
        <p:spPr>
          <a:ln/>
        </p:spPr>
      </p:sp>
      <p:sp>
        <p:nvSpPr>
          <p:cNvPr id="518147" name="Rectangle 3"/>
          <p:cNvSpPr>
            <a:spLocks noGrp="1" noChangeArrowheads="1"/>
          </p:cNvSpPr>
          <p:nvPr>
            <p:ph type="body" idx="1"/>
          </p:nvPr>
        </p:nvSpPr>
        <p:spPr/>
        <p:txBody>
          <a:bodyPr/>
          <a:lstStyle/>
          <a:p>
            <a:r>
              <a:rPr lang="en-US" b="1"/>
              <a:t> Before you begin: </a:t>
            </a:r>
            <a:r>
              <a:rPr lang="en-US"/>
              <a:t>If you already know how to create a chart, take the course “Charts II: Choose the right chart type” at http://office.microsoft.com/training/training.aspx?AssetID=RC011097791033.</a:t>
            </a:r>
          </a:p>
          <a:p>
            <a:r>
              <a:rPr lang="en-US"/>
              <a:t>If you want to know how to customize and enhance charts, take the course “Charts III: Create a professional-looking chart” at http://office.microsoft.com/training/training.aspx?AssetID=RC011185911033.</a:t>
            </a:r>
          </a:p>
          <a:p>
            <a:r>
              <a:rPr lang="en-US"/>
              <a:t>[</a:t>
            </a:r>
            <a:r>
              <a:rPr lang="en-US" b="1"/>
              <a:t>Note to trainer:</a:t>
            </a:r>
            <a:r>
              <a:rPr lang="en-US"/>
              <a:t> For detailed help in customizing this template, see the very last slide. Also, look for additional lesson text in the notes pane of some slides.]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E66B7E-599E-4C1E-8359-95466A7AE981}" type="slidenum">
              <a:rPr lang="en-US"/>
              <a:pPr/>
              <a:t>2</a:t>
            </a:fld>
            <a:endParaRPr lang="en-US"/>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223360-EEB3-496B-8C77-802156FE6A35}" type="slidenum">
              <a:rPr lang="en-US"/>
              <a:pPr/>
              <a:t>3</a:t>
            </a:fld>
            <a:endParaRPr lang="en-US"/>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996114-1B98-4C87-92AE-9B7954F08D6B}" type="slidenum">
              <a:rPr lang="en-US"/>
              <a:pPr/>
              <a:t>4</a:t>
            </a:fld>
            <a:endParaRPr lang="en-US"/>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defRPr sz="3200"/>
            </a:lvl1pPr>
          </a:lstStyle>
          <a:p>
            <a:r>
              <a:rPr lang="en-US"/>
              <a:t>Click to edit Master subtitle style</a:t>
            </a:r>
          </a:p>
        </p:txBody>
      </p:sp>
      <p:sp>
        <p:nvSpPr>
          <p:cNvPr id="6148" name="Rectangle 4"/>
          <p:cNvSpPr>
            <a:spLocks noGrp="1" noChangeArrowheads="1"/>
          </p:cNvSpPr>
          <p:nvPr>
            <p:ph type="dt" sz="half" idx="2"/>
          </p:nvPr>
        </p:nvSpPr>
        <p:spPr>
          <a:xfrm>
            <a:off x="457200" y="6245225"/>
            <a:ext cx="2133600" cy="476250"/>
          </a:xfrm>
        </p:spPr>
        <p:txBody>
          <a:bodyPr/>
          <a:lstStyle>
            <a:lvl1pPr>
              <a:defRPr/>
            </a:lvl1pPr>
          </a:lstStyle>
          <a:p>
            <a:endParaRPr lang="en-US"/>
          </a:p>
        </p:txBody>
      </p:sp>
      <p:sp>
        <p:nvSpPr>
          <p:cNvPr id="6149" name="Rectangle 5"/>
          <p:cNvSpPr>
            <a:spLocks noGrp="1" noChangeArrowheads="1"/>
          </p:cNvSpPr>
          <p:nvPr>
            <p:ph type="ftr" sz="quarter" idx="3"/>
          </p:nvPr>
        </p:nvSpPr>
        <p:spPr/>
        <p:txBody>
          <a:bodyPr/>
          <a:lstStyle>
            <a:lvl1pPr>
              <a:defRPr/>
            </a:lvl1pPr>
          </a:lstStyle>
          <a:p>
            <a:r>
              <a:rPr lang="en-US"/>
              <a:t>How to create a chart</a:t>
            </a:r>
          </a:p>
        </p:txBody>
      </p:sp>
      <p:sp>
        <p:nvSpPr>
          <p:cNvPr id="6150" name="Rectangle 6"/>
          <p:cNvSpPr>
            <a:spLocks noGrp="1" noChangeArrowheads="1"/>
          </p:cNvSpPr>
          <p:nvPr>
            <p:ph type="sldNum" sz="quarter" idx="4"/>
          </p:nvPr>
        </p:nvSpPr>
        <p:spPr>
          <a:xfrm>
            <a:off x="6553200" y="6245225"/>
            <a:ext cx="2133600" cy="476250"/>
          </a:xfrm>
        </p:spPr>
        <p:txBody>
          <a:bodyPr/>
          <a:lstStyle>
            <a:lvl1pPr>
              <a:defRPr/>
            </a:lvl1pPr>
          </a:lstStyle>
          <a:p>
            <a:fld id="{C4D51428-0E7E-4629-8E48-6F931EAE58BC}" type="slidenum">
              <a:rPr lang="en-US"/>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How to create a chart</a:t>
            </a:r>
          </a:p>
        </p:txBody>
      </p:sp>
      <p:sp>
        <p:nvSpPr>
          <p:cNvPr id="6" name="Slide Number Placeholder 5"/>
          <p:cNvSpPr>
            <a:spLocks noGrp="1"/>
          </p:cNvSpPr>
          <p:nvPr>
            <p:ph type="sldNum" sz="quarter" idx="12"/>
          </p:nvPr>
        </p:nvSpPr>
        <p:spPr/>
        <p:txBody>
          <a:bodyPr/>
          <a:lstStyle>
            <a:lvl1pPr>
              <a:defRPr/>
            </a:lvl1pPr>
          </a:lstStyle>
          <a:p>
            <a:fld id="{F18A6971-9517-4524-8C55-45B516FA4B47}" type="slidenum">
              <a:rPr lang="en-US"/>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4800" y="76200"/>
            <a:ext cx="212725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1463" y="76200"/>
            <a:ext cx="6230937"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How to create a chart</a:t>
            </a:r>
          </a:p>
        </p:txBody>
      </p:sp>
      <p:sp>
        <p:nvSpPr>
          <p:cNvPr id="6" name="Slide Number Placeholder 5"/>
          <p:cNvSpPr>
            <a:spLocks noGrp="1"/>
          </p:cNvSpPr>
          <p:nvPr>
            <p:ph type="sldNum" sz="quarter" idx="12"/>
          </p:nvPr>
        </p:nvSpPr>
        <p:spPr/>
        <p:txBody>
          <a:bodyPr/>
          <a:lstStyle>
            <a:lvl1pPr>
              <a:defRPr/>
            </a:lvl1pPr>
          </a:lstStyle>
          <a:p>
            <a:fld id="{9737DDDE-C4D2-4B52-A845-B88E1D8E9FE5}" type="slidenum">
              <a:rPr lang="en-US"/>
              <a:pPr/>
              <a:t>‹#›</a:t>
            </a:fld>
            <a:endParaRPr lang="en-US"/>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71463" y="76200"/>
            <a:ext cx="8229600" cy="609600"/>
          </a:xfrm>
        </p:spPr>
        <p:txBody>
          <a:bodyPr/>
          <a:lstStyle/>
          <a:p>
            <a:r>
              <a:rPr lang="en-US"/>
              <a:t>Click to edit Master title style</a:t>
            </a:r>
          </a:p>
        </p:txBody>
      </p:sp>
      <p:sp>
        <p:nvSpPr>
          <p:cNvPr id="3" name="Content Placeholder 2"/>
          <p:cNvSpPr>
            <a:spLocks noGrp="1"/>
          </p:cNvSpPr>
          <p:nvPr>
            <p:ph sz="half" idx="1"/>
          </p:nvPr>
        </p:nvSpPr>
        <p:spPr>
          <a:xfrm>
            <a:off x="350838" y="914400"/>
            <a:ext cx="4138612"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1850" y="914400"/>
            <a:ext cx="41402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0077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00775"/>
            <a:ext cx="2895600" cy="476250"/>
          </a:xfrm>
        </p:spPr>
        <p:txBody>
          <a:bodyPr/>
          <a:lstStyle>
            <a:lvl1pPr>
              <a:defRPr/>
            </a:lvl1pPr>
          </a:lstStyle>
          <a:p>
            <a:r>
              <a:rPr lang="en-US"/>
              <a:t>How to create a chart</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D05B2D0B-5F68-41AF-8A69-AA4A54479F15}" type="slidenum">
              <a:rPr lang="en-US"/>
              <a:pPr/>
              <a:t>‹#›</a:t>
            </a:fld>
            <a:endParaRPr lang="en-US"/>
          </a:p>
        </p:txBody>
      </p:sp>
    </p:spTree>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1463" y="76200"/>
            <a:ext cx="8229600" cy="609600"/>
          </a:xfrm>
        </p:spPr>
        <p:txBody>
          <a:bodyPr/>
          <a:lstStyle/>
          <a:p>
            <a:r>
              <a:rPr lang="en-US"/>
              <a:t>Click to edit Master title style</a:t>
            </a:r>
          </a:p>
        </p:txBody>
      </p:sp>
      <p:sp>
        <p:nvSpPr>
          <p:cNvPr id="3" name="Text Placeholder 2"/>
          <p:cNvSpPr>
            <a:spLocks noGrp="1"/>
          </p:cNvSpPr>
          <p:nvPr>
            <p:ph type="body" sz="half" idx="1"/>
          </p:nvPr>
        </p:nvSpPr>
        <p:spPr>
          <a:xfrm>
            <a:off x="350838" y="914400"/>
            <a:ext cx="4138612"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850" y="914400"/>
            <a:ext cx="41402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0077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00775"/>
            <a:ext cx="2895600" cy="476250"/>
          </a:xfrm>
        </p:spPr>
        <p:txBody>
          <a:bodyPr/>
          <a:lstStyle>
            <a:lvl1pPr>
              <a:defRPr/>
            </a:lvl1pPr>
          </a:lstStyle>
          <a:p>
            <a:r>
              <a:rPr lang="en-US"/>
              <a:t>How to create a chart</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05B98448-9478-4369-B731-D0F622F2A67E}" type="slidenum">
              <a:rPr lang="en-US"/>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How to create a chart</a:t>
            </a:r>
          </a:p>
        </p:txBody>
      </p:sp>
      <p:sp>
        <p:nvSpPr>
          <p:cNvPr id="6" name="Slide Number Placeholder 5"/>
          <p:cNvSpPr>
            <a:spLocks noGrp="1"/>
          </p:cNvSpPr>
          <p:nvPr>
            <p:ph type="sldNum" sz="quarter" idx="12"/>
          </p:nvPr>
        </p:nvSpPr>
        <p:spPr/>
        <p:txBody>
          <a:bodyPr/>
          <a:lstStyle>
            <a:lvl1pPr>
              <a:defRPr/>
            </a:lvl1pPr>
          </a:lstStyle>
          <a:p>
            <a:fld id="{78D90B49-BA43-44CF-A606-DFA12A3D1607}" type="slidenum">
              <a:rPr lang="en-US"/>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How to create a chart</a:t>
            </a:r>
          </a:p>
        </p:txBody>
      </p:sp>
      <p:sp>
        <p:nvSpPr>
          <p:cNvPr id="6" name="Slide Number Placeholder 5"/>
          <p:cNvSpPr>
            <a:spLocks noGrp="1"/>
          </p:cNvSpPr>
          <p:nvPr>
            <p:ph type="sldNum" sz="quarter" idx="12"/>
          </p:nvPr>
        </p:nvSpPr>
        <p:spPr/>
        <p:txBody>
          <a:bodyPr/>
          <a:lstStyle>
            <a:lvl1pPr>
              <a:defRPr/>
            </a:lvl1pPr>
          </a:lstStyle>
          <a:p>
            <a:fld id="{1D5A6409-4319-4FCD-B74A-EE6345B62B1A}" type="slidenum">
              <a:rPr lang="en-US"/>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How to create a chart</a:t>
            </a:r>
          </a:p>
        </p:txBody>
      </p:sp>
      <p:sp>
        <p:nvSpPr>
          <p:cNvPr id="7" name="Slide Number Placeholder 6"/>
          <p:cNvSpPr>
            <a:spLocks noGrp="1"/>
          </p:cNvSpPr>
          <p:nvPr>
            <p:ph type="sldNum" sz="quarter" idx="12"/>
          </p:nvPr>
        </p:nvSpPr>
        <p:spPr/>
        <p:txBody>
          <a:bodyPr/>
          <a:lstStyle>
            <a:lvl1pPr>
              <a:defRPr/>
            </a:lvl1pPr>
          </a:lstStyle>
          <a:p>
            <a:fld id="{3E7F797F-7018-4B8C-92FA-CFE3D798FA0E}" type="slidenum">
              <a:rPr lang="en-US"/>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How to create a chart</a:t>
            </a:r>
          </a:p>
        </p:txBody>
      </p:sp>
      <p:sp>
        <p:nvSpPr>
          <p:cNvPr id="9" name="Slide Number Placeholder 8"/>
          <p:cNvSpPr>
            <a:spLocks noGrp="1"/>
          </p:cNvSpPr>
          <p:nvPr>
            <p:ph type="sldNum" sz="quarter" idx="12"/>
          </p:nvPr>
        </p:nvSpPr>
        <p:spPr/>
        <p:txBody>
          <a:bodyPr/>
          <a:lstStyle>
            <a:lvl1pPr>
              <a:defRPr/>
            </a:lvl1pPr>
          </a:lstStyle>
          <a:p>
            <a:fld id="{82AD66F1-416B-49E1-9C39-96B7CF9430C4}" type="slidenum">
              <a:rPr lang="en-US"/>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How to create a chart</a:t>
            </a:r>
          </a:p>
        </p:txBody>
      </p:sp>
      <p:sp>
        <p:nvSpPr>
          <p:cNvPr id="5" name="Slide Number Placeholder 4"/>
          <p:cNvSpPr>
            <a:spLocks noGrp="1"/>
          </p:cNvSpPr>
          <p:nvPr>
            <p:ph type="sldNum" sz="quarter" idx="12"/>
          </p:nvPr>
        </p:nvSpPr>
        <p:spPr/>
        <p:txBody>
          <a:bodyPr/>
          <a:lstStyle>
            <a:lvl1pPr>
              <a:defRPr/>
            </a:lvl1pPr>
          </a:lstStyle>
          <a:p>
            <a:fld id="{F27BA3E9-8842-4EAB-9D65-DEAEDA0B077E}" type="slidenum">
              <a:rPr lang="en-US"/>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How to create a chart</a:t>
            </a:r>
          </a:p>
        </p:txBody>
      </p:sp>
      <p:sp>
        <p:nvSpPr>
          <p:cNvPr id="4" name="Slide Number Placeholder 3"/>
          <p:cNvSpPr>
            <a:spLocks noGrp="1"/>
          </p:cNvSpPr>
          <p:nvPr>
            <p:ph type="sldNum" sz="quarter" idx="12"/>
          </p:nvPr>
        </p:nvSpPr>
        <p:spPr/>
        <p:txBody>
          <a:bodyPr/>
          <a:lstStyle>
            <a:lvl1pPr>
              <a:defRPr/>
            </a:lvl1pPr>
          </a:lstStyle>
          <a:p>
            <a:fld id="{CBC15274-A817-43D2-9518-AD2BE20CEDB3}" type="slidenum">
              <a:rPr lang="en-US"/>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How to create a chart</a:t>
            </a:r>
          </a:p>
        </p:txBody>
      </p:sp>
      <p:sp>
        <p:nvSpPr>
          <p:cNvPr id="7" name="Slide Number Placeholder 6"/>
          <p:cNvSpPr>
            <a:spLocks noGrp="1"/>
          </p:cNvSpPr>
          <p:nvPr>
            <p:ph type="sldNum" sz="quarter" idx="12"/>
          </p:nvPr>
        </p:nvSpPr>
        <p:spPr/>
        <p:txBody>
          <a:bodyPr/>
          <a:lstStyle>
            <a:lvl1pPr>
              <a:defRPr/>
            </a:lvl1pPr>
          </a:lstStyle>
          <a:p>
            <a:fld id="{0B7E0198-6CF6-47ED-AB38-A6614392D0FD}" type="slidenum">
              <a:rPr lang="en-US"/>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How to create a chart</a:t>
            </a:r>
          </a:p>
        </p:txBody>
      </p:sp>
      <p:sp>
        <p:nvSpPr>
          <p:cNvPr id="7" name="Slide Number Placeholder 6"/>
          <p:cNvSpPr>
            <a:spLocks noGrp="1"/>
          </p:cNvSpPr>
          <p:nvPr>
            <p:ph type="sldNum" sz="quarter" idx="12"/>
          </p:nvPr>
        </p:nvSpPr>
        <p:spPr/>
        <p:txBody>
          <a:bodyPr/>
          <a:lstStyle>
            <a:lvl1pPr>
              <a:defRPr/>
            </a:lvl1pPr>
          </a:lstStyle>
          <a:p>
            <a:fld id="{59B1D312-C396-481E-9023-0A28BA397B4F}" type="slidenum">
              <a:rPr lang="en-US"/>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Grp="1" noChangeArrowheads="1"/>
          </p:cNvSpPr>
          <p:nvPr>
            <p:ph type="title"/>
          </p:nvPr>
        </p:nvSpPr>
        <p:spPr bwMode="auto">
          <a:xfrm>
            <a:off x="271463" y="76200"/>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800">
                <a:solidFill>
                  <a:srgbClr val="000000"/>
                </a:solidFill>
                <a:latin typeface="Arial" charset="0"/>
              </a:defRPr>
            </a:lvl1pPr>
          </a:lstStyle>
          <a:p>
            <a:endParaRPr lang="en-US"/>
          </a:p>
        </p:txBody>
      </p:sp>
      <p:sp>
        <p:nvSpPr>
          <p:cNvPr id="1029" name="Rectangle 5"/>
          <p:cNvSpPr>
            <a:spLocks noGrp="1" noChangeArrowheads="1"/>
          </p:cNvSpPr>
          <p:nvPr>
            <p:ph type="ftr" sz="quarter" idx="3"/>
          </p:nvPr>
        </p:nvSpPr>
        <p:spPr bwMode="auto">
          <a:xfrm>
            <a:off x="3124200" y="620077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spcAft>
                <a:spcPct val="0"/>
              </a:spcAft>
              <a:defRPr sz="1800">
                <a:solidFill>
                  <a:srgbClr val="000000"/>
                </a:solidFill>
                <a:latin typeface="Arial" charset="0"/>
              </a:defRPr>
            </a:lvl1pPr>
          </a:lstStyle>
          <a:p>
            <a:r>
              <a:rPr lang="en-US"/>
              <a:t>How to create a chart</a:t>
            </a:r>
          </a:p>
        </p:txBody>
      </p:sp>
      <p:sp>
        <p:nvSpPr>
          <p:cNvPr id="1030" name="Rectangle 6"/>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800">
                <a:solidFill>
                  <a:srgbClr val="000000"/>
                </a:solidFill>
                <a:latin typeface="Arial" charset="0"/>
              </a:defRPr>
            </a:lvl1pPr>
          </a:lstStyle>
          <a:p>
            <a:fld id="{6C484927-03BF-443A-A3BD-D4F3E8CC6FE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wipe dir="d"/>
  </p:transition>
  <p:hf sldNum="0" hdr="0" dt="0"/>
  <p:txStyles>
    <p:titleStyle>
      <a:lvl1pPr algn="l" rtl="0" eaLnBrk="1" fontAlgn="base" hangingPunct="1">
        <a:spcBef>
          <a:spcPct val="0"/>
        </a:spcBef>
        <a:spcAft>
          <a:spcPct val="0"/>
        </a:spcAft>
        <a:defRPr sz="3200">
          <a:solidFill>
            <a:srgbClr val="12163D"/>
          </a:solidFill>
          <a:latin typeface="+mj-lt"/>
          <a:ea typeface="+mj-ea"/>
          <a:cs typeface="+mj-cs"/>
        </a:defRPr>
      </a:lvl1pPr>
      <a:lvl2pPr algn="l" rtl="0" eaLnBrk="1" fontAlgn="base" hangingPunct="1">
        <a:spcBef>
          <a:spcPct val="0"/>
        </a:spcBef>
        <a:spcAft>
          <a:spcPct val="0"/>
        </a:spcAft>
        <a:defRPr sz="3200">
          <a:solidFill>
            <a:srgbClr val="12163D"/>
          </a:solidFill>
          <a:latin typeface="Tahoma" pitchFamily="34" charset="0"/>
        </a:defRPr>
      </a:lvl2pPr>
      <a:lvl3pPr algn="l" rtl="0" eaLnBrk="1" fontAlgn="base" hangingPunct="1">
        <a:spcBef>
          <a:spcPct val="0"/>
        </a:spcBef>
        <a:spcAft>
          <a:spcPct val="0"/>
        </a:spcAft>
        <a:defRPr sz="3200">
          <a:solidFill>
            <a:srgbClr val="12163D"/>
          </a:solidFill>
          <a:latin typeface="Tahoma" pitchFamily="34" charset="0"/>
        </a:defRPr>
      </a:lvl3pPr>
      <a:lvl4pPr algn="l" rtl="0" eaLnBrk="1" fontAlgn="base" hangingPunct="1">
        <a:spcBef>
          <a:spcPct val="0"/>
        </a:spcBef>
        <a:spcAft>
          <a:spcPct val="0"/>
        </a:spcAft>
        <a:defRPr sz="3200">
          <a:solidFill>
            <a:srgbClr val="12163D"/>
          </a:solidFill>
          <a:latin typeface="Tahoma" pitchFamily="34" charset="0"/>
        </a:defRPr>
      </a:lvl4pPr>
      <a:lvl5pPr algn="l" rtl="0" eaLnBrk="1" fontAlgn="base" hangingPunct="1">
        <a:spcBef>
          <a:spcPct val="0"/>
        </a:spcBef>
        <a:spcAft>
          <a:spcPct val="0"/>
        </a:spcAft>
        <a:defRPr sz="3200">
          <a:solidFill>
            <a:srgbClr val="12163D"/>
          </a:solidFill>
          <a:latin typeface="Tahoma" pitchFamily="34" charset="0"/>
        </a:defRPr>
      </a:lvl5pPr>
      <a:lvl6pPr marL="457200" algn="l" rtl="0" eaLnBrk="1" fontAlgn="base" hangingPunct="1">
        <a:spcBef>
          <a:spcPct val="0"/>
        </a:spcBef>
        <a:spcAft>
          <a:spcPct val="0"/>
        </a:spcAft>
        <a:defRPr sz="3200">
          <a:solidFill>
            <a:srgbClr val="12163D"/>
          </a:solidFill>
          <a:latin typeface="Tahoma" pitchFamily="34" charset="0"/>
        </a:defRPr>
      </a:lvl6pPr>
      <a:lvl7pPr marL="914400" algn="l" rtl="0" eaLnBrk="1" fontAlgn="base" hangingPunct="1">
        <a:spcBef>
          <a:spcPct val="0"/>
        </a:spcBef>
        <a:spcAft>
          <a:spcPct val="0"/>
        </a:spcAft>
        <a:defRPr sz="3200">
          <a:solidFill>
            <a:srgbClr val="12163D"/>
          </a:solidFill>
          <a:latin typeface="Tahoma" pitchFamily="34" charset="0"/>
        </a:defRPr>
      </a:lvl7pPr>
      <a:lvl8pPr marL="1371600" algn="l" rtl="0" eaLnBrk="1" fontAlgn="base" hangingPunct="1">
        <a:spcBef>
          <a:spcPct val="0"/>
        </a:spcBef>
        <a:spcAft>
          <a:spcPct val="0"/>
        </a:spcAft>
        <a:defRPr sz="3200">
          <a:solidFill>
            <a:srgbClr val="12163D"/>
          </a:solidFill>
          <a:latin typeface="Tahoma" pitchFamily="34" charset="0"/>
        </a:defRPr>
      </a:lvl8pPr>
      <a:lvl9pPr marL="1828800" algn="l" rtl="0" eaLnBrk="1" fontAlgn="base" hangingPunct="1">
        <a:spcBef>
          <a:spcPct val="0"/>
        </a:spcBef>
        <a:spcAft>
          <a:spcPct val="0"/>
        </a:spcAft>
        <a:defRPr sz="3200">
          <a:solidFill>
            <a:srgbClr val="12163D"/>
          </a:solidFill>
          <a:latin typeface="Tahoma" pitchFamily="34"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7122" name="Rectangle 2"/>
          <p:cNvSpPr>
            <a:spLocks noGrp="1" noChangeArrowheads="1"/>
          </p:cNvSpPr>
          <p:nvPr>
            <p:ph type="ctrTitle"/>
          </p:nvPr>
        </p:nvSpPr>
        <p:spPr>
          <a:xfrm>
            <a:off x="1812925" y="2219325"/>
            <a:ext cx="6919913" cy="1470025"/>
          </a:xfrm>
        </p:spPr>
        <p:txBody>
          <a:bodyPr/>
          <a:lstStyle/>
          <a:p>
            <a:r>
              <a:rPr lang="en-US" b="1" cap="all" dirty="0">
                <a:solidFill>
                  <a:schemeClr val="tx1"/>
                </a:solidFill>
                <a:latin typeface="Times New Roman" pitchFamily="18" charset="0"/>
                <a:cs typeface="Times New Roman" pitchFamily="18" charset="0"/>
              </a:rPr>
              <a:t/>
            </a:r>
            <a:br>
              <a:rPr lang="en-US" b="1" cap="all" dirty="0">
                <a:solidFill>
                  <a:schemeClr val="tx1"/>
                </a:solidFill>
                <a:latin typeface="Times New Roman" pitchFamily="18" charset="0"/>
                <a:cs typeface="Times New Roman" pitchFamily="18" charset="0"/>
              </a:rPr>
            </a:br>
            <a:r>
              <a:rPr lang="en-US" b="1" cap="all" dirty="0">
                <a:latin typeface="Times New Roman" pitchFamily="18" charset="0"/>
                <a:cs typeface="Times New Roman" pitchFamily="18" charset="0"/>
              </a:rPr>
              <a:t/>
            </a:r>
            <a:br>
              <a:rPr lang="en-US" b="1" cap="all" dirty="0">
                <a:latin typeface="Times New Roman" pitchFamily="18" charset="0"/>
                <a:cs typeface="Times New Roman" pitchFamily="18" charset="0"/>
              </a:rPr>
            </a:br>
            <a:r>
              <a:rPr lang="en-US" b="1" cap="all" dirty="0">
                <a:solidFill>
                  <a:schemeClr val="tx1"/>
                </a:solidFill>
                <a:latin typeface="Times New Roman" pitchFamily="18" charset="0"/>
                <a:cs typeface="Times New Roman" pitchFamily="18" charset="0"/>
              </a:rPr>
              <a:t>TYPOLOGY OF MASS MEDIA AUDIENCE</a:t>
            </a:r>
            <a:r>
              <a:rPr lang="en-US" cap="all" dirty="0">
                <a:solidFill>
                  <a:schemeClr val="tx1"/>
                </a:solidFill>
                <a:latin typeface="+mj-lt"/>
                <a:ea typeface="+mj-ea"/>
                <a:cs typeface="+mj-cs"/>
              </a:rPr>
              <a:t/>
            </a:r>
            <a:br>
              <a:rPr lang="en-US" cap="all" dirty="0">
                <a:solidFill>
                  <a:schemeClr val="tx1"/>
                </a:solidFill>
                <a:latin typeface="+mj-lt"/>
                <a:ea typeface="+mj-ea"/>
                <a:cs typeface="+mj-cs"/>
              </a:rPr>
            </a:br>
            <a:r>
              <a:rPr lang="en-US" dirty="0">
                <a:solidFill>
                  <a:schemeClr val="tx1"/>
                </a:solidFill>
                <a:latin typeface="+mj-lt"/>
                <a:ea typeface="+mj-ea"/>
                <a:cs typeface="+mj-cs"/>
              </a:rPr>
              <a:t/>
            </a:r>
            <a:br>
              <a:rPr lang="en-US" dirty="0">
                <a:solidFill>
                  <a:schemeClr val="tx1"/>
                </a:solidFill>
                <a:latin typeface="+mj-lt"/>
                <a:ea typeface="+mj-ea"/>
                <a:cs typeface="+mj-cs"/>
              </a:rPr>
            </a:br>
            <a:endParaRPr lang="en-US" dirty="0"/>
          </a:p>
        </p:txBody>
      </p:sp>
      <p:sp>
        <p:nvSpPr>
          <p:cNvPr id="517123" name="Rectangle 3"/>
          <p:cNvSpPr>
            <a:spLocks noGrp="1" noChangeArrowheads="1"/>
          </p:cNvSpPr>
          <p:nvPr>
            <p:ph type="subTitle" idx="1"/>
          </p:nvPr>
        </p:nvSpPr>
        <p:spPr>
          <a:xfrm>
            <a:off x="1812925" y="4291013"/>
            <a:ext cx="6400800" cy="808037"/>
          </a:xfrm>
        </p:spPr>
        <p:txBody>
          <a:bodyPr/>
          <a:lstStyle/>
          <a:p>
            <a:pPr algn="r"/>
            <a:endParaRPr lang="en-US" sz="2000" dirty="0"/>
          </a:p>
        </p:txBody>
      </p:sp>
      <p:sp>
        <p:nvSpPr>
          <p:cNvPr id="517128" name="Rectangle 8"/>
          <p:cNvSpPr>
            <a:spLocks noChangeArrowheads="1"/>
          </p:cNvSpPr>
          <p:nvPr/>
        </p:nvSpPr>
        <p:spPr bwMode="auto">
          <a:xfrm>
            <a:off x="395288" y="736600"/>
            <a:ext cx="1000125" cy="5418138"/>
          </a:xfrm>
          <a:prstGeom prst="rect">
            <a:avLst/>
          </a:prstGeom>
          <a:gradFill rotWithShape="1">
            <a:gsLst>
              <a:gs pos="0">
                <a:schemeClr val="tx1">
                  <a:alpha val="0"/>
                </a:schemeClr>
              </a:gs>
              <a:gs pos="100000">
                <a:schemeClr val="tx1">
                  <a:gamma/>
                  <a:tint val="0"/>
                  <a:invGamma/>
                </a:schemeClr>
              </a:gs>
            </a:gsLst>
            <a:lin ang="5400000" scaled="1"/>
          </a:gradFill>
          <a:ln w="9525" algn="ctr">
            <a:noFill/>
            <a:miter lim="800000"/>
            <a:headEnd/>
            <a:tailEnd/>
          </a:ln>
          <a:effectLst/>
        </p:spPr>
        <p:txBody>
          <a:bodyPr wrap="none" anchor="ctr"/>
          <a:lstStyle/>
          <a:p>
            <a:endParaRPr lang="en-US"/>
          </a:p>
        </p:txBody>
      </p:sp>
      <p:pic>
        <p:nvPicPr>
          <p:cNvPr id="517131" name="Picture 11" descr="https://introductiontomasscomm.files.wordpress.com/2015/08/audience-061715.jpg?w=1440"/>
          <p:cNvPicPr>
            <a:picLocks noChangeAspect="1" noChangeArrowheads="1"/>
          </p:cNvPicPr>
          <p:nvPr/>
        </p:nvPicPr>
        <p:blipFill>
          <a:blip r:embed="rId3" cstate="print"/>
          <a:srcRect/>
          <a:stretch>
            <a:fillRect/>
          </a:stretch>
        </p:blipFill>
        <p:spPr bwMode="auto">
          <a:xfrm rot="16200000">
            <a:off x="-1642402" y="2620109"/>
            <a:ext cx="5458264" cy="1624816"/>
          </a:xfrm>
          <a:prstGeom prst="rect">
            <a:avLst/>
          </a:prstGeom>
          <a:noFill/>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1000"/>
                                  </p:stCondLst>
                                  <p:childTnLst>
                                    <p:set>
                                      <p:cBhvr>
                                        <p:cTn id="6" dur="1" fill="hold">
                                          <p:stCondLst>
                                            <p:cond delay="0"/>
                                          </p:stCondLst>
                                        </p:cTn>
                                        <p:tgtEl>
                                          <p:spTgt spid="517122"/>
                                        </p:tgtEl>
                                        <p:attrNameLst>
                                          <p:attrName>style.visibility</p:attrName>
                                        </p:attrNameLst>
                                      </p:cBhvr>
                                      <p:to>
                                        <p:strVal val="visible"/>
                                      </p:to>
                                    </p:set>
                                    <p:animEffect transition="in" filter="slide(fromTop)">
                                      <p:cBhvr>
                                        <p:cTn id="7" dur="500"/>
                                        <p:tgtEl>
                                          <p:spTgt spid="517122"/>
                                        </p:tgtEl>
                                      </p:cBhvr>
                                    </p:animEffect>
                                  </p:childTnLst>
                                </p:cTn>
                              </p:par>
                            </p:childTnLst>
                          </p:cTn>
                        </p:par>
                        <p:par>
                          <p:cTn id="8" fill="hold">
                            <p:stCondLst>
                              <p:cond delay="1500"/>
                            </p:stCondLst>
                            <p:childTnLst>
                              <p:par>
                                <p:cTn id="9" presetID="12" presetClass="entr" presetSubtype="4" fill="hold" grpId="0" nodeType="afterEffect" nodePh="1">
                                  <p:stCondLst>
                                    <p:cond delay="1000"/>
                                  </p:stCondLst>
                                  <p:endCondLst>
                                    <p:cond evt="begin" delay="0">
                                      <p:tn val="9"/>
                                    </p:cond>
                                  </p:endCondLst>
                                  <p:childTnLst>
                                    <p:set>
                                      <p:cBhvr>
                                        <p:cTn id="10" dur="1" fill="hold">
                                          <p:stCondLst>
                                            <p:cond delay="0"/>
                                          </p:stCondLst>
                                        </p:cTn>
                                        <p:tgtEl>
                                          <p:spTgt spid="517123">
                                            <p:txEl>
                                              <p:pRg st="0" end="0"/>
                                            </p:txEl>
                                          </p:spTgt>
                                        </p:tgtEl>
                                        <p:attrNameLst>
                                          <p:attrName>style.visibility</p:attrName>
                                        </p:attrNameLst>
                                      </p:cBhvr>
                                      <p:to>
                                        <p:strVal val="visible"/>
                                      </p:to>
                                    </p:set>
                                    <p:animEffect transition="in" filter="slide(fromBottom)">
                                      <p:cBhvr>
                                        <p:cTn id="11" dur="500"/>
                                        <p:tgtEl>
                                          <p:spTgt spid="517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122" grpId="0" autoUpdateAnimBg="0"/>
      <p:bldP spid="517123" grpId="0" build="p" autoUpdateAnimBg="0" advAuto="100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How to create a chart</a:t>
            </a:r>
          </a:p>
        </p:txBody>
      </p:sp>
      <p:sp>
        <p:nvSpPr>
          <p:cNvPr id="311299" name="Rectangle 3"/>
          <p:cNvSpPr>
            <a:spLocks noGrp="1" noChangeArrowheads="1"/>
          </p:cNvSpPr>
          <p:nvPr>
            <p:ph type="body" idx="1"/>
          </p:nvPr>
        </p:nvSpPr>
        <p:spPr>
          <a:xfrm>
            <a:off x="303213" y="1182688"/>
            <a:ext cx="8432824" cy="3839478"/>
          </a:xfrm>
          <a:noFill/>
        </p:spPr>
        <p:txBody>
          <a:bodyPr/>
          <a:lstStyle/>
          <a:p>
            <a:pPr marL="409575" indent="-409575">
              <a:spcAft>
                <a:spcPct val="75000"/>
              </a:spcAft>
            </a:pPr>
            <a:r>
              <a:rPr lang="en-US" dirty="0">
                <a:solidFill>
                  <a:schemeClr val="tx1"/>
                </a:solidFill>
                <a:latin typeface="Times New Roman" pitchFamily="18" charset="0"/>
                <a:cs typeface="Times New Roman" pitchFamily="18" charset="0"/>
              </a:rPr>
              <a:t>Audience is the important part of communication process. By media audience we mean the recipients of Mass Media messages. There is the audience of newspaper, television, radio, theatre, film and non-broadcast media. Audience of the above media re heterogeneously scattered. They are a mixture of age, sex, profession, education and social class etc and are strangers to one another. Audience is the ultimate source of Mass Media revenue. If there is no audience to purchase movie tickets and recording, subscribe to newspapers and magazines and attend to radio and TV programmer, no mass medium could stay in business. The messages of TV newspapers and film etc,. are determined according to the nature and behavior of the target audience.</a:t>
            </a:r>
            <a:endParaRPr lang="en-US" dirty="0">
              <a:latin typeface="Times New Roman" pitchFamily="18" charset="0"/>
              <a:cs typeface="Times New Roman" pitchFamily="18" charset="0"/>
            </a:endParaRPr>
          </a:p>
        </p:txBody>
      </p:sp>
      <p:sp>
        <p:nvSpPr>
          <p:cNvPr id="311301" name="Rectangle 5"/>
          <p:cNvSpPr>
            <a:spLocks noChangeArrowheads="1"/>
          </p:cNvSpPr>
          <p:nvPr/>
        </p:nvSpPr>
        <p:spPr bwMode="auto">
          <a:xfrm>
            <a:off x="80963" y="4210050"/>
            <a:ext cx="8431212" cy="873125"/>
          </a:xfrm>
          <a:prstGeom prst="rect">
            <a:avLst/>
          </a:prstGeom>
          <a:noFill/>
          <a:ln w="9525">
            <a:noFill/>
            <a:miter lim="800000"/>
            <a:headEnd/>
            <a:tailEnd/>
          </a:ln>
          <a:effectLst/>
        </p:spPr>
        <p:txBody>
          <a:bodyPr anchorCtr="1"/>
          <a:lstStyle/>
          <a:p>
            <a:pPr>
              <a:spcAft>
                <a:spcPct val="0"/>
              </a:spcAft>
            </a:pPr>
            <a:endParaRPr lang="en-US" dirty="0"/>
          </a:p>
        </p:txBody>
      </p:sp>
      <p:sp>
        <p:nvSpPr>
          <p:cNvPr id="7" name="Title 6"/>
          <p:cNvSpPr>
            <a:spLocks noGrp="1"/>
          </p:cNvSpPr>
          <p:nvPr>
            <p:ph type="title"/>
          </p:nvPr>
        </p:nvSpPr>
        <p:spPr/>
        <p:txBody>
          <a:bodyPr/>
          <a:lstStyle/>
          <a:p>
            <a:pPr algn="ctr"/>
            <a:r>
              <a:rPr lang="en-US" b="1" dirty="0"/>
              <a:t>Media Audience</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11299">
                                            <p:txEl>
                                              <p:pRg st="0" end="0"/>
                                            </p:txEl>
                                          </p:spTgt>
                                        </p:tgtEl>
                                        <p:attrNameLst>
                                          <p:attrName>style.visibility</p:attrName>
                                        </p:attrNameLst>
                                      </p:cBhvr>
                                      <p:to>
                                        <p:strVal val="visible"/>
                                      </p:to>
                                    </p:set>
                                    <p:animEffect transition="in" filter="slide(fromTop)">
                                      <p:cBhvr>
                                        <p:cTn id="7" dur="500"/>
                                        <p:tgtEl>
                                          <p:spTgt spid="311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311301"/>
                                        </p:tgtEl>
                                        <p:attrNameLst>
                                          <p:attrName>style.visibility</p:attrName>
                                        </p:attrNameLst>
                                      </p:cBhvr>
                                      <p:to>
                                        <p:strVal val="visible"/>
                                      </p:to>
                                    </p:set>
                                    <p:animEffect transition="in" filter="slide(fromBottom)">
                                      <p:cBhvr>
                                        <p:cTn id="12" dur="500"/>
                                        <p:tgtEl>
                                          <p:spTgt spid="311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build="p" autoUpdateAnimBg="0"/>
      <p:bldP spid="311301"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How to create a chart</a:t>
            </a:r>
          </a:p>
        </p:txBody>
      </p:sp>
      <p:sp>
        <p:nvSpPr>
          <p:cNvPr id="359426" name="Rectangle 2"/>
          <p:cNvSpPr>
            <a:spLocks noGrp="1" noChangeArrowheads="1"/>
          </p:cNvSpPr>
          <p:nvPr>
            <p:ph type="body" sz="half" idx="2"/>
          </p:nvPr>
        </p:nvSpPr>
        <p:spPr>
          <a:xfrm>
            <a:off x="348908" y="1175189"/>
            <a:ext cx="8795092" cy="4761377"/>
          </a:xfrm>
        </p:spPr>
        <p:txBody>
          <a:bodyPr/>
          <a:lstStyle/>
          <a:p>
            <a:pPr>
              <a:buFont typeface="Wingdings" pitchFamily="2" charset="2"/>
              <a:buChar char="q"/>
            </a:pPr>
            <a:r>
              <a:rPr lang="en-US" dirty="0">
                <a:solidFill>
                  <a:schemeClr val="tx1"/>
                </a:solidFill>
                <a:latin typeface="Times New Roman" pitchFamily="18" charset="0"/>
                <a:cs typeface="Times New Roman" pitchFamily="18" charset="0"/>
              </a:rPr>
              <a:t>The elite audience</a:t>
            </a:r>
          </a:p>
          <a:p>
            <a:pPr>
              <a:buFont typeface="Wingdings" pitchFamily="2" charset="2"/>
              <a:buChar char="q"/>
            </a:pPr>
            <a:r>
              <a:rPr lang="en-US" dirty="0">
                <a:solidFill>
                  <a:schemeClr val="tx1"/>
                </a:solidFill>
                <a:latin typeface="Times New Roman" pitchFamily="18" charset="0"/>
                <a:cs typeface="Times New Roman" pitchFamily="18" charset="0"/>
              </a:rPr>
              <a:t>The mass audience</a:t>
            </a:r>
          </a:p>
          <a:p>
            <a:pPr>
              <a:buFont typeface="Wingdings" pitchFamily="2" charset="2"/>
              <a:buChar char="q"/>
            </a:pPr>
            <a:r>
              <a:rPr lang="en-US" dirty="0">
                <a:solidFill>
                  <a:schemeClr val="tx1"/>
                </a:solidFill>
                <a:latin typeface="Times New Roman" pitchFamily="18" charset="0"/>
                <a:cs typeface="Times New Roman" pitchFamily="18" charset="0"/>
              </a:rPr>
              <a:t>The specialized audience</a:t>
            </a:r>
          </a:p>
          <a:p>
            <a:pPr>
              <a:buFont typeface="Wingdings" pitchFamily="2" charset="2"/>
              <a:buChar char="q"/>
            </a:pPr>
            <a:r>
              <a:rPr lang="en-US" dirty="0">
                <a:solidFill>
                  <a:schemeClr val="tx1"/>
                </a:solidFill>
                <a:latin typeface="Times New Roman" pitchFamily="18" charset="0"/>
                <a:cs typeface="Times New Roman" pitchFamily="18" charset="0"/>
              </a:rPr>
              <a:t>The interactive audience</a:t>
            </a:r>
          </a:p>
          <a:p>
            <a:r>
              <a:rPr lang="en-US" b="1" u="sng" dirty="0">
                <a:solidFill>
                  <a:schemeClr val="tx1"/>
                </a:solidFill>
                <a:latin typeface="Times New Roman" pitchFamily="18" charset="0"/>
                <a:cs typeface="Times New Roman" pitchFamily="18" charset="0"/>
              </a:rPr>
              <a:t>The Elite Audience</a:t>
            </a:r>
            <a:r>
              <a:rPr lang="en-US" dirty="0">
                <a:solidFill>
                  <a:schemeClr val="tx1"/>
                </a:solidFill>
                <a:latin typeface="Times New Roman" pitchFamily="18" charset="0"/>
                <a:cs typeface="Times New Roman" pitchFamily="18" charset="0"/>
              </a:rPr>
              <a:t> comprises of highly educated people and their number in the society in relatively small.</a:t>
            </a:r>
          </a:p>
          <a:p>
            <a:r>
              <a:rPr lang="en-US" b="1" u="sng" dirty="0">
                <a:solidFill>
                  <a:schemeClr val="tx1"/>
                </a:solidFill>
                <a:latin typeface="Times New Roman" pitchFamily="18" charset="0"/>
                <a:cs typeface="Times New Roman" pitchFamily="18" charset="0"/>
              </a:rPr>
              <a:t>The Mass Audience</a:t>
            </a:r>
            <a:r>
              <a:rPr lang="en-US" dirty="0">
                <a:solidFill>
                  <a:schemeClr val="tx1"/>
                </a:solidFill>
                <a:latin typeface="Times New Roman" pitchFamily="18" charset="0"/>
                <a:cs typeface="Times New Roman" pitchFamily="18" charset="0"/>
              </a:rPr>
              <a:t> represents the dominant majority in a society. They are relatively average people. Mass audience represents almost all segments of the society.</a:t>
            </a:r>
          </a:p>
          <a:p>
            <a:r>
              <a:rPr lang="en-US" b="1" u="sng" dirty="0">
                <a:solidFill>
                  <a:schemeClr val="tx1"/>
                </a:solidFill>
                <a:latin typeface="Times New Roman" pitchFamily="18" charset="0"/>
                <a:cs typeface="Times New Roman" pitchFamily="18" charset="0"/>
              </a:rPr>
              <a:t>The Specialized Audience</a:t>
            </a:r>
            <a:r>
              <a:rPr lang="en-US" dirty="0">
                <a:solidFill>
                  <a:schemeClr val="tx1"/>
                </a:solidFill>
                <a:latin typeface="Times New Roman" pitchFamily="18" charset="0"/>
                <a:cs typeface="Times New Roman" pitchFamily="18" charset="0"/>
              </a:rPr>
              <a:t> refers to the special interest groups in the society.</a:t>
            </a:r>
          </a:p>
          <a:p>
            <a:r>
              <a:rPr lang="en-US" b="1" u="sng" dirty="0">
                <a:solidFill>
                  <a:schemeClr val="tx1"/>
                </a:solidFill>
                <a:latin typeface="Times New Roman" pitchFamily="18" charset="0"/>
                <a:cs typeface="Times New Roman" pitchFamily="18" charset="0"/>
              </a:rPr>
              <a:t>The Interactive Audience</a:t>
            </a:r>
            <a:r>
              <a:rPr lang="en-US" dirty="0">
                <a:solidFill>
                  <a:schemeClr val="tx1"/>
                </a:solidFill>
                <a:latin typeface="Times New Roman" pitchFamily="18" charset="0"/>
                <a:cs typeface="Times New Roman" pitchFamily="18" charset="0"/>
              </a:rPr>
              <a:t> consists of those who have control over the communication process in a society. They may be newspapers journalists or Radio or TV broadcasters.</a:t>
            </a:r>
          </a:p>
          <a:p>
            <a:endParaRPr lang="en-US" dirty="0">
              <a:solidFill>
                <a:schemeClr val="tx1"/>
              </a:solidFill>
              <a:latin typeface="Times New Roman" pitchFamily="18" charset="0"/>
              <a:cs typeface="Times New Roman" pitchFamily="18" charset="0"/>
            </a:endParaRPr>
          </a:p>
          <a:p>
            <a:endParaRPr lang="en-US" sz="2400" dirty="0">
              <a:solidFill>
                <a:schemeClr val="tx1"/>
              </a:solidFill>
              <a:latin typeface="+mn-lt"/>
              <a:ea typeface="+mn-ea"/>
              <a:cs typeface="+mn-cs"/>
            </a:endParaRPr>
          </a:p>
          <a:p>
            <a:pPr marL="0" indent="0">
              <a:spcAft>
                <a:spcPct val="75000"/>
              </a:spcAft>
            </a:pPr>
            <a:endParaRPr lang="en-US" sz="2400" dirty="0"/>
          </a:p>
        </p:txBody>
      </p:sp>
      <p:sp>
        <p:nvSpPr>
          <p:cNvPr id="359427" name="Rectangle 3"/>
          <p:cNvSpPr>
            <a:spLocks noGrp="1" noChangeArrowheads="1"/>
          </p:cNvSpPr>
          <p:nvPr>
            <p:ph type="title"/>
          </p:nvPr>
        </p:nvSpPr>
        <p:spPr>
          <a:xfrm>
            <a:off x="292100" y="96838"/>
            <a:ext cx="8229600" cy="609600"/>
          </a:xfrm>
        </p:spPr>
        <p:txBody>
          <a:bodyPr/>
          <a:lstStyle/>
          <a:p>
            <a:pPr algn="ctr"/>
            <a:r>
              <a:rPr lang="en-US" b="1" dirty="0"/>
              <a:t/>
            </a:r>
            <a:br>
              <a:rPr lang="en-US" b="1" dirty="0"/>
            </a:br>
            <a:r>
              <a:rPr lang="en-US" b="1" dirty="0"/>
              <a:t/>
            </a:r>
            <a:br>
              <a:rPr lang="en-US" b="1" dirty="0"/>
            </a:br>
            <a:r>
              <a:rPr lang="en-US" sz="2400" b="1" dirty="0">
                <a:latin typeface="Times New Roman" pitchFamily="18" charset="0"/>
                <a:cs typeface="Times New Roman" pitchFamily="18" charset="0"/>
              </a:rPr>
              <a:t>VARIOUS CATEGORIES OF MEDIA AUDIENCES</a:t>
            </a:r>
            <a:r>
              <a:rPr lang="en-US" dirty="0"/>
              <a:t/>
            </a:r>
            <a:br>
              <a:rPr lang="en-US" dirty="0"/>
            </a:br>
            <a:r>
              <a:rPr lang="en-US" dirty="0"/>
              <a:t/>
            </a:r>
            <a:br>
              <a:rPr lang="en-US" dirty="0"/>
            </a:br>
            <a:endParaRPr lang="en-US" dirty="0"/>
          </a:p>
        </p:txBody>
      </p:sp>
      <p:sp>
        <p:nvSpPr>
          <p:cNvPr id="359429" name="Rectangle 5"/>
          <p:cNvSpPr>
            <a:spLocks noChangeArrowheads="1"/>
          </p:cNvSpPr>
          <p:nvPr/>
        </p:nvSpPr>
        <p:spPr bwMode="auto">
          <a:xfrm>
            <a:off x="3556000" y="3309938"/>
            <a:ext cx="5167313" cy="2093912"/>
          </a:xfrm>
          <a:prstGeom prst="rect">
            <a:avLst/>
          </a:prstGeom>
          <a:noFill/>
          <a:ln w="9525">
            <a:noFill/>
            <a:miter lim="800000"/>
            <a:headEnd/>
            <a:tailEnd/>
          </a:ln>
          <a:effectLst/>
        </p:spPr>
        <p:txBody>
          <a:bodyPr/>
          <a:lstStyle/>
          <a:p>
            <a:endParaRPr lang="en-US"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59426">
                                            <p:txEl>
                                              <p:pRg st="0" end="0"/>
                                            </p:txEl>
                                          </p:spTgt>
                                        </p:tgtEl>
                                        <p:attrNameLst>
                                          <p:attrName>style.visibility</p:attrName>
                                        </p:attrNameLst>
                                      </p:cBhvr>
                                      <p:to>
                                        <p:strVal val="visible"/>
                                      </p:to>
                                    </p:set>
                                    <p:animEffect transition="in" filter="slide(fromTop)">
                                      <p:cBhvr>
                                        <p:cTn id="7" dur="500"/>
                                        <p:tgtEl>
                                          <p:spTgt spid="359426">
                                            <p:txEl>
                                              <p:pRg st="0" end="0"/>
                                            </p:txEl>
                                          </p:spTgt>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359426">
                                            <p:txEl>
                                              <p:pRg st="1" end="1"/>
                                            </p:txEl>
                                          </p:spTgt>
                                        </p:tgtEl>
                                        <p:attrNameLst>
                                          <p:attrName>style.visibility</p:attrName>
                                        </p:attrNameLst>
                                      </p:cBhvr>
                                      <p:to>
                                        <p:strVal val="visible"/>
                                      </p:to>
                                    </p:set>
                                    <p:animEffect transition="in" filter="slide(fromTop)">
                                      <p:cBhvr>
                                        <p:cTn id="11" dur="500"/>
                                        <p:tgtEl>
                                          <p:spTgt spid="359426">
                                            <p:txEl>
                                              <p:pRg st="1" end="1"/>
                                            </p:txEl>
                                          </p:spTgt>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359426">
                                            <p:txEl>
                                              <p:pRg st="2" end="2"/>
                                            </p:txEl>
                                          </p:spTgt>
                                        </p:tgtEl>
                                        <p:attrNameLst>
                                          <p:attrName>style.visibility</p:attrName>
                                        </p:attrNameLst>
                                      </p:cBhvr>
                                      <p:to>
                                        <p:strVal val="visible"/>
                                      </p:to>
                                    </p:set>
                                    <p:animEffect transition="in" filter="slide(fromTop)">
                                      <p:cBhvr>
                                        <p:cTn id="15" dur="500"/>
                                        <p:tgtEl>
                                          <p:spTgt spid="359426">
                                            <p:txEl>
                                              <p:pRg st="2" end="2"/>
                                            </p:txEl>
                                          </p:spTgt>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359426">
                                            <p:txEl>
                                              <p:pRg st="3" end="3"/>
                                            </p:txEl>
                                          </p:spTgt>
                                        </p:tgtEl>
                                        <p:attrNameLst>
                                          <p:attrName>style.visibility</p:attrName>
                                        </p:attrNameLst>
                                      </p:cBhvr>
                                      <p:to>
                                        <p:strVal val="visible"/>
                                      </p:to>
                                    </p:set>
                                    <p:animEffect transition="in" filter="slide(fromTop)">
                                      <p:cBhvr>
                                        <p:cTn id="19" dur="500"/>
                                        <p:tgtEl>
                                          <p:spTgt spid="359426">
                                            <p:txEl>
                                              <p:pRg st="3" end="3"/>
                                            </p:txEl>
                                          </p:spTgt>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359426">
                                            <p:txEl>
                                              <p:pRg st="4" end="4"/>
                                            </p:txEl>
                                          </p:spTgt>
                                        </p:tgtEl>
                                        <p:attrNameLst>
                                          <p:attrName>style.visibility</p:attrName>
                                        </p:attrNameLst>
                                      </p:cBhvr>
                                      <p:to>
                                        <p:strVal val="visible"/>
                                      </p:to>
                                    </p:set>
                                    <p:animEffect transition="in" filter="slide(fromTop)">
                                      <p:cBhvr>
                                        <p:cTn id="23" dur="500"/>
                                        <p:tgtEl>
                                          <p:spTgt spid="359426">
                                            <p:txEl>
                                              <p:pRg st="4" end="4"/>
                                            </p:txEl>
                                          </p:spTgt>
                                        </p:tgtEl>
                                      </p:cBhvr>
                                    </p:animEffect>
                                  </p:childTnLst>
                                </p:cTn>
                              </p:par>
                            </p:childTnLst>
                          </p:cTn>
                        </p:par>
                        <p:par>
                          <p:cTn id="24" fill="hold">
                            <p:stCondLst>
                              <p:cond delay="2500"/>
                            </p:stCondLst>
                            <p:childTnLst>
                              <p:par>
                                <p:cTn id="25" presetID="12" presetClass="entr" presetSubtype="1" fill="hold" grpId="0" nodeType="afterEffect">
                                  <p:stCondLst>
                                    <p:cond delay="0"/>
                                  </p:stCondLst>
                                  <p:childTnLst>
                                    <p:set>
                                      <p:cBhvr>
                                        <p:cTn id="26" dur="1" fill="hold">
                                          <p:stCondLst>
                                            <p:cond delay="0"/>
                                          </p:stCondLst>
                                        </p:cTn>
                                        <p:tgtEl>
                                          <p:spTgt spid="359426">
                                            <p:txEl>
                                              <p:pRg st="5" end="5"/>
                                            </p:txEl>
                                          </p:spTgt>
                                        </p:tgtEl>
                                        <p:attrNameLst>
                                          <p:attrName>style.visibility</p:attrName>
                                        </p:attrNameLst>
                                      </p:cBhvr>
                                      <p:to>
                                        <p:strVal val="visible"/>
                                      </p:to>
                                    </p:set>
                                    <p:animEffect transition="in" filter="slide(fromTop)">
                                      <p:cBhvr>
                                        <p:cTn id="27" dur="500"/>
                                        <p:tgtEl>
                                          <p:spTgt spid="359426">
                                            <p:txEl>
                                              <p:pRg st="5" end="5"/>
                                            </p:txEl>
                                          </p:spTgt>
                                        </p:tgtEl>
                                      </p:cBhvr>
                                    </p:animEffect>
                                  </p:childTnLst>
                                </p:cTn>
                              </p:par>
                            </p:childTnLst>
                          </p:cTn>
                        </p:par>
                        <p:par>
                          <p:cTn id="28" fill="hold">
                            <p:stCondLst>
                              <p:cond delay="3000"/>
                            </p:stCondLst>
                            <p:childTnLst>
                              <p:par>
                                <p:cTn id="29" presetID="12" presetClass="entr" presetSubtype="1" fill="hold" grpId="0" nodeType="afterEffect">
                                  <p:stCondLst>
                                    <p:cond delay="0"/>
                                  </p:stCondLst>
                                  <p:childTnLst>
                                    <p:set>
                                      <p:cBhvr>
                                        <p:cTn id="30" dur="1" fill="hold">
                                          <p:stCondLst>
                                            <p:cond delay="0"/>
                                          </p:stCondLst>
                                        </p:cTn>
                                        <p:tgtEl>
                                          <p:spTgt spid="359426">
                                            <p:txEl>
                                              <p:pRg st="6" end="6"/>
                                            </p:txEl>
                                          </p:spTgt>
                                        </p:tgtEl>
                                        <p:attrNameLst>
                                          <p:attrName>style.visibility</p:attrName>
                                        </p:attrNameLst>
                                      </p:cBhvr>
                                      <p:to>
                                        <p:strVal val="visible"/>
                                      </p:to>
                                    </p:set>
                                    <p:animEffect transition="in" filter="slide(fromTop)">
                                      <p:cBhvr>
                                        <p:cTn id="31" dur="500"/>
                                        <p:tgtEl>
                                          <p:spTgt spid="359426">
                                            <p:txEl>
                                              <p:pRg st="6" end="6"/>
                                            </p:txEl>
                                          </p:spTgt>
                                        </p:tgtEl>
                                      </p:cBhvr>
                                    </p:animEffect>
                                  </p:childTnLst>
                                </p:cTn>
                              </p:par>
                            </p:childTnLst>
                          </p:cTn>
                        </p:par>
                        <p:par>
                          <p:cTn id="32" fill="hold">
                            <p:stCondLst>
                              <p:cond delay="3500"/>
                            </p:stCondLst>
                            <p:childTnLst>
                              <p:par>
                                <p:cTn id="33" presetID="12" presetClass="entr" presetSubtype="1" fill="hold" grpId="0" nodeType="afterEffect">
                                  <p:stCondLst>
                                    <p:cond delay="0"/>
                                  </p:stCondLst>
                                  <p:childTnLst>
                                    <p:set>
                                      <p:cBhvr>
                                        <p:cTn id="34" dur="1" fill="hold">
                                          <p:stCondLst>
                                            <p:cond delay="0"/>
                                          </p:stCondLst>
                                        </p:cTn>
                                        <p:tgtEl>
                                          <p:spTgt spid="359426">
                                            <p:txEl>
                                              <p:pRg st="7" end="7"/>
                                            </p:txEl>
                                          </p:spTgt>
                                        </p:tgtEl>
                                        <p:attrNameLst>
                                          <p:attrName>style.visibility</p:attrName>
                                        </p:attrNameLst>
                                      </p:cBhvr>
                                      <p:to>
                                        <p:strVal val="visible"/>
                                      </p:to>
                                    </p:set>
                                    <p:animEffect transition="in" filter="slide(fromTop)">
                                      <p:cBhvr>
                                        <p:cTn id="35" dur="500"/>
                                        <p:tgtEl>
                                          <p:spTgt spid="359426">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8" fill="hold" grpId="0" nodeType="clickEffect" nodePh="1">
                                  <p:stCondLst>
                                    <p:cond delay="0"/>
                                  </p:stCondLst>
                                  <p:endCondLst>
                                    <p:cond evt="begin" delay="0">
                                      <p:tn val="38"/>
                                    </p:cond>
                                  </p:endCondLst>
                                  <p:childTnLst>
                                    <p:set>
                                      <p:cBhvr>
                                        <p:cTn id="39" dur="1" fill="hold">
                                          <p:stCondLst>
                                            <p:cond delay="0"/>
                                          </p:stCondLst>
                                        </p:cTn>
                                        <p:tgtEl>
                                          <p:spTgt spid="359429"/>
                                        </p:tgtEl>
                                        <p:attrNameLst>
                                          <p:attrName>style.visibility</p:attrName>
                                        </p:attrNameLst>
                                      </p:cBhvr>
                                      <p:to>
                                        <p:strVal val="visible"/>
                                      </p:to>
                                    </p:set>
                                    <p:animEffect transition="in" filter="slide(fromLeft)">
                                      <p:cBhvr>
                                        <p:cTn id="40" dur="500"/>
                                        <p:tgtEl>
                                          <p:spTgt spid="359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26" grpId="0" build="p" autoUpdateAnimBg="0" advAuto="0"/>
      <p:bldP spid="35942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How to create a chart</a:t>
            </a:r>
          </a:p>
        </p:txBody>
      </p:sp>
      <p:sp>
        <p:nvSpPr>
          <p:cNvPr id="19459" name="Rectangle 3"/>
          <p:cNvSpPr>
            <a:spLocks noGrp="1" noChangeArrowheads="1"/>
          </p:cNvSpPr>
          <p:nvPr>
            <p:ph type="body" idx="1"/>
          </p:nvPr>
        </p:nvSpPr>
        <p:spPr>
          <a:xfrm>
            <a:off x="323850" y="1201738"/>
            <a:ext cx="8538796" cy="4917708"/>
          </a:xfrm>
        </p:spPr>
        <p:txBody>
          <a:bodyPr/>
          <a:lstStyle/>
          <a:p>
            <a:r>
              <a:rPr lang="en-US" dirty="0">
                <a:solidFill>
                  <a:schemeClr val="tx1"/>
                </a:solidFill>
                <a:latin typeface="Times New Roman" pitchFamily="18" charset="0"/>
                <a:cs typeface="Times New Roman" pitchFamily="18" charset="0"/>
              </a:rPr>
              <a:t>The history of the audience is one of continuities and discontinuities (Livingstone, 2005). </a:t>
            </a:r>
          </a:p>
          <a:p>
            <a:r>
              <a:rPr lang="en-US" dirty="0">
                <a:solidFill>
                  <a:schemeClr val="tx1"/>
                </a:solidFill>
                <a:latin typeface="Times New Roman" pitchFamily="18" charset="0"/>
                <a:cs typeface="Times New Roman" pitchFamily="18" charset="0"/>
              </a:rPr>
              <a:t>“radical political economy tradition argues that the mass media powerfully shaped by their  political, economic organization which include ownership, cross ownership, monopolies, competition, public service, broadcasting and content of advertising and that this political and economic structure influence media audience” (</a:t>
            </a:r>
            <a:r>
              <a:rPr lang="en-US" dirty="0" err="1">
                <a:solidFill>
                  <a:schemeClr val="tx1"/>
                </a:solidFill>
                <a:latin typeface="Times New Roman" pitchFamily="18" charset="0"/>
                <a:cs typeface="Times New Roman" pitchFamily="18" charset="0"/>
              </a:rPr>
              <a:t>Amobi</a:t>
            </a:r>
            <a:r>
              <a:rPr lang="en-US" dirty="0">
                <a:solidFill>
                  <a:schemeClr val="tx1"/>
                </a:solidFill>
                <a:latin typeface="Times New Roman" pitchFamily="18" charset="0"/>
                <a:cs typeface="Times New Roman" pitchFamily="18" charset="0"/>
              </a:rPr>
              <a:t>, 2010, p. 9). Notable media scholar, </a:t>
            </a:r>
          </a:p>
          <a:p>
            <a:r>
              <a:rPr lang="en-US" dirty="0">
                <a:solidFill>
                  <a:schemeClr val="tx1"/>
                </a:solidFill>
                <a:latin typeface="Times New Roman" pitchFamily="18" charset="0"/>
                <a:cs typeface="Times New Roman" pitchFamily="18" charset="0"/>
              </a:rPr>
              <a:t>Dennis </a:t>
            </a:r>
            <a:r>
              <a:rPr lang="en-US" dirty="0" err="1">
                <a:solidFill>
                  <a:schemeClr val="tx1"/>
                </a:solidFill>
                <a:latin typeface="Times New Roman" pitchFamily="18" charset="0"/>
                <a:cs typeface="Times New Roman" pitchFamily="18" charset="0"/>
              </a:rPr>
              <a:t>McQuail</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summarises</a:t>
            </a:r>
            <a:r>
              <a:rPr lang="en-US" dirty="0">
                <a:solidFill>
                  <a:schemeClr val="tx1"/>
                </a:solidFill>
                <a:latin typeface="Times New Roman" pitchFamily="18" charset="0"/>
                <a:cs typeface="Times New Roman" pitchFamily="18" charset="0"/>
              </a:rPr>
              <a:t> factors affecting the audience as;</a:t>
            </a:r>
          </a:p>
          <a:p>
            <a:r>
              <a:rPr lang="en-US" dirty="0">
                <a:solidFill>
                  <a:schemeClr val="tx1"/>
                </a:solidFill>
                <a:latin typeface="Times New Roman" pitchFamily="18" charset="0"/>
                <a:cs typeface="Times New Roman" pitchFamily="18" charset="0"/>
              </a:rPr>
              <a:t> Multiplication of channels </a:t>
            </a:r>
          </a:p>
          <a:p>
            <a:r>
              <a:rPr lang="en-US" dirty="0">
                <a:solidFill>
                  <a:schemeClr val="tx1"/>
                </a:solidFill>
                <a:latin typeface="Times New Roman" pitchFamily="18" charset="0"/>
                <a:cs typeface="Times New Roman" pitchFamily="18" charset="0"/>
              </a:rPr>
              <a:t> Conglomeration increasing some audience sizes </a:t>
            </a:r>
          </a:p>
          <a:p>
            <a:r>
              <a:rPr lang="en-US" dirty="0">
                <a:solidFill>
                  <a:schemeClr val="tx1"/>
                </a:solidFill>
                <a:latin typeface="Times New Roman" pitchFamily="18" charset="0"/>
                <a:cs typeface="Times New Roman" pitchFamily="18" charset="0"/>
              </a:rPr>
              <a:t> Fragmentation of the mass audience </a:t>
            </a:r>
          </a:p>
          <a:p>
            <a:r>
              <a:rPr lang="en-US" dirty="0">
                <a:solidFill>
                  <a:schemeClr val="tx1"/>
                </a:solidFill>
                <a:latin typeface="Times New Roman" pitchFamily="18" charset="0"/>
                <a:cs typeface="Times New Roman" pitchFamily="18" charset="0"/>
              </a:rPr>
              <a:t> Segmentation according to market characteristics </a:t>
            </a:r>
          </a:p>
          <a:p>
            <a:r>
              <a:rPr lang="en-US" dirty="0">
                <a:solidFill>
                  <a:schemeClr val="tx1"/>
                </a:solidFill>
                <a:latin typeface="Times New Roman" pitchFamily="18" charset="0"/>
                <a:cs typeface="Times New Roman" pitchFamily="18" charset="0"/>
              </a:rPr>
              <a:t> Escape of the audience from management and measurement </a:t>
            </a:r>
          </a:p>
          <a:p>
            <a:r>
              <a:rPr lang="en-US" dirty="0">
                <a:solidFill>
                  <a:schemeClr val="tx1"/>
                </a:solidFill>
                <a:latin typeface="Times New Roman" pitchFamily="18" charset="0"/>
                <a:cs typeface="Times New Roman" pitchFamily="18" charset="0"/>
              </a:rPr>
              <a:t> New types of audience emerge: interactive and consultative</a:t>
            </a:r>
          </a:p>
          <a:p>
            <a:r>
              <a:rPr lang="en-US" dirty="0">
                <a:solidFill>
                  <a:schemeClr val="tx1"/>
                </a:solidFill>
                <a:latin typeface="Times New Roman" pitchFamily="18" charset="0"/>
                <a:cs typeface="Times New Roman" pitchFamily="18" charset="0"/>
              </a:rPr>
              <a:t> </a:t>
            </a:r>
          </a:p>
          <a:p>
            <a:pPr>
              <a:spcAft>
                <a:spcPct val="75000"/>
              </a:spcAft>
            </a:pPr>
            <a:endParaRPr lang="en-US" dirty="0">
              <a:latin typeface="Times New Roman" pitchFamily="18" charset="0"/>
              <a:cs typeface="Times New Roman" pitchFamily="18" charset="0"/>
            </a:endParaRPr>
          </a:p>
        </p:txBody>
      </p:sp>
      <p:sp>
        <p:nvSpPr>
          <p:cNvPr id="6" name="Title 5"/>
          <p:cNvSpPr>
            <a:spLocks noGrp="1"/>
          </p:cNvSpPr>
          <p:nvPr>
            <p:ph type="title"/>
          </p:nvPr>
        </p:nvSpPr>
        <p:spPr/>
        <p:txBody>
          <a:bodyPr/>
          <a:lstStyle/>
          <a:p>
            <a:pPr algn="ctr"/>
            <a:r>
              <a:rPr lang="en-US" b="1" dirty="0">
                <a:latin typeface="Times New Roman" pitchFamily="18" charset="0"/>
                <a:cs typeface="Times New Roman" pitchFamily="18" charset="0"/>
              </a:rPr>
              <a:t>Changing Nature of Audience</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lide(fromTop)">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lide(fromTop)">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lide(fromTop)">
                                      <p:cBhvr>
                                        <p:cTn id="17" dur="5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slide(fromTop)">
                                      <p:cBhvr>
                                        <p:cTn id="22" dur="500"/>
                                        <p:tgtEl>
                                          <p:spTgt spid="194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slide(fromTop)">
                                      <p:cBhvr>
                                        <p:cTn id="27" dur="500"/>
                                        <p:tgtEl>
                                          <p:spTgt spid="194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slide(fromTop)">
                                      <p:cBhvr>
                                        <p:cTn id="32" dur="500"/>
                                        <p:tgtEl>
                                          <p:spTgt spid="194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19459">
                                            <p:txEl>
                                              <p:pRg st="6" end="6"/>
                                            </p:txEl>
                                          </p:spTgt>
                                        </p:tgtEl>
                                        <p:attrNameLst>
                                          <p:attrName>style.visibility</p:attrName>
                                        </p:attrNameLst>
                                      </p:cBhvr>
                                      <p:to>
                                        <p:strVal val="visible"/>
                                      </p:to>
                                    </p:set>
                                    <p:animEffect transition="in" filter="slide(fromTop)">
                                      <p:cBhvr>
                                        <p:cTn id="37" dur="500"/>
                                        <p:tgtEl>
                                          <p:spTgt spid="1945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grpId="0" nodeType="clickEffect">
                                  <p:stCondLst>
                                    <p:cond delay="0"/>
                                  </p:stCondLst>
                                  <p:childTnLst>
                                    <p:set>
                                      <p:cBhvr>
                                        <p:cTn id="41" dur="1" fill="hold">
                                          <p:stCondLst>
                                            <p:cond delay="0"/>
                                          </p:stCondLst>
                                        </p:cTn>
                                        <p:tgtEl>
                                          <p:spTgt spid="19459">
                                            <p:txEl>
                                              <p:pRg st="7" end="7"/>
                                            </p:txEl>
                                          </p:spTgt>
                                        </p:tgtEl>
                                        <p:attrNameLst>
                                          <p:attrName>style.visibility</p:attrName>
                                        </p:attrNameLst>
                                      </p:cBhvr>
                                      <p:to>
                                        <p:strVal val="visible"/>
                                      </p:to>
                                    </p:set>
                                    <p:animEffect transition="in" filter="slide(fromTop)">
                                      <p:cBhvr>
                                        <p:cTn id="42" dur="500"/>
                                        <p:tgtEl>
                                          <p:spTgt spid="1945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1" fill="hold" grpId="0" nodeType="clickEffect">
                                  <p:stCondLst>
                                    <p:cond delay="0"/>
                                  </p:stCondLst>
                                  <p:childTnLst>
                                    <p:set>
                                      <p:cBhvr>
                                        <p:cTn id="46" dur="1" fill="hold">
                                          <p:stCondLst>
                                            <p:cond delay="0"/>
                                          </p:stCondLst>
                                        </p:cTn>
                                        <p:tgtEl>
                                          <p:spTgt spid="19459">
                                            <p:txEl>
                                              <p:pRg st="8" end="8"/>
                                            </p:txEl>
                                          </p:spTgt>
                                        </p:tgtEl>
                                        <p:attrNameLst>
                                          <p:attrName>style.visibility</p:attrName>
                                        </p:attrNameLst>
                                      </p:cBhvr>
                                      <p:to>
                                        <p:strVal val="visible"/>
                                      </p:to>
                                    </p:set>
                                    <p:animEffect transition="in" filter="slide(fromTop)">
                                      <p:cBhvr>
                                        <p:cTn id="47" dur="500"/>
                                        <p:tgtEl>
                                          <p:spTgt spid="1945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1" fill="hold" grpId="0" nodeType="clickEffect">
                                  <p:stCondLst>
                                    <p:cond delay="0"/>
                                  </p:stCondLst>
                                  <p:childTnLst>
                                    <p:set>
                                      <p:cBhvr>
                                        <p:cTn id="51" dur="1" fill="hold">
                                          <p:stCondLst>
                                            <p:cond delay="0"/>
                                          </p:stCondLst>
                                        </p:cTn>
                                        <p:tgtEl>
                                          <p:spTgt spid="19459">
                                            <p:txEl>
                                              <p:pRg st="9" end="9"/>
                                            </p:txEl>
                                          </p:spTgt>
                                        </p:tgtEl>
                                        <p:attrNameLst>
                                          <p:attrName>style.visibility</p:attrName>
                                        </p:attrNameLst>
                                      </p:cBhvr>
                                      <p:to>
                                        <p:strVal val="visible"/>
                                      </p:to>
                                    </p:set>
                                    <p:animEffect transition="in" filter="slide(fromTop)">
                                      <p:cBhvr>
                                        <p:cTn id="52" dur="500"/>
                                        <p:tgtEl>
                                          <p:spTgt spid="194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itchFamily="18" charset="0"/>
                <a:cs typeface="Times New Roman" pitchFamily="18" charset="0"/>
              </a:rPr>
              <a:t>Approaching, Exploring, and Understanding the Media Audience</a:t>
            </a:r>
          </a:p>
        </p:txBody>
      </p:sp>
      <p:sp>
        <p:nvSpPr>
          <p:cNvPr id="3" name="Content Placeholder 2"/>
          <p:cNvSpPr>
            <a:spLocks noGrp="1"/>
          </p:cNvSpPr>
          <p:nvPr>
            <p:ph idx="1"/>
          </p:nvPr>
        </p:nvSpPr>
        <p:spPr/>
        <p:txBody>
          <a:bodyPr/>
          <a:lstStyle/>
          <a:p>
            <a:r>
              <a:rPr lang="en-US" dirty="0">
                <a:solidFill>
                  <a:schemeClr val="tx1"/>
                </a:solidFill>
                <a:latin typeface="Times New Roman" pitchFamily="18" charset="0"/>
                <a:cs typeface="Times New Roman" pitchFamily="18" charset="0"/>
              </a:rPr>
              <a:t>Audience research is not new in media study, it dates back to its earliest day. The two conceptua</a:t>
            </a:r>
            <a:r>
              <a:rPr lang="en-US" dirty="0">
                <a:latin typeface="Times New Roman" pitchFamily="18" charset="0"/>
                <a:cs typeface="Times New Roman" pitchFamily="18" charset="0"/>
              </a:rPr>
              <a:t>l levels of audience are</a:t>
            </a:r>
          </a:p>
          <a:p>
            <a:pPr>
              <a:buFont typeface="Courier New" pitchFamily="49" charset="0"/>
              <a:buChar char="o"/>
            </a:pPr>
            <a:r>
              <a:rPr lang="en-US" dirty="0">
                <a:latin typeface="Times New Roman" pitchFamily="18" charset="0"/>
                <a:cs typeface="Times New Roman" pitchFamily="18" charset="0"/>
              </a:rPr>
              <a:t>M</a:t>
            </a:r>
            <a:r>
              <a:rPr lang="en-US" dirty="0">
                <a:solidFill>
                  <a:schemeClr val="tx1"/>
                </a:solidFill>
                <a:latin typeface="Times New Roman" pitchFamily="18" charset="0"/>
                <a:cs typeface="Times New Roman" pitchFamily="18" charset="0"/>
              </a:rPr>
              <a:t>icro: At the macro level, it tends to look at audiences from the “outside”. This perspective sees audiences as markets and/or publics and is often rooted in economics and marketing” (ibid). A good example of this approach is The Mass Audience: Rediscovering the dominant marketplace and Audience economics: Media institutions and the audience marketplace</a:t>
            </a:r>
            <a:endParaRPr lang="en-US" dirty="0">
              <a:latin typeface="Times New Roman" pitchFamily="18" charset="0"/>
              <a:cs typeface="Times New Roman" pitchFamily="18" charset="0"/>
            </a:endParaRPr>
          </a:p>
          <a:p>
            <a:pPr>
              <a:buFont typeface="Courier New" pitchFamily="49" charset="0"/>
              <a:buChar char="o"/>
            </a:pPr>
            <a:r>
              <a:rPr lang="en-US" dirty="0">
                <a:latin typeface="Times New Roman" pitchFamily="18" charset="0"/>
                <a:cs typeface="Times New Roman" pitchFamily="18" charset="0"/>
              </a:rPr>
              <a:t>M</a:t>
            </a:r>
            <a:r>
              <a:rPr lang="en-US" dirty="0">
                <a:solidFill>
                  <a:schemeClr val="tx1"/>
                </a:solidFill>
                <a:latin typeface="Times New Roman" pitchFamily="18" charset="0"/>
                <a:cs typeface="Times New Roman" pitchFamily="18" charset="0"/>
              </a:rPr>
              <a:t>acro: A well done outside approach to audience study often allows “researchers to develop models or “laws” of audience </a:t>
            </a:r>
            <a:r>
              <a:rPr lang="en-US" dirty="0" err="1">
                <a:solidFill>
                  <a:schemeClr val="tx1"/>
                </a:solidFill>
                <a:latin typeface="Times New Roman" pitchFamily="18" charset="0"/>
                <a:cs typeface="Times New Roman" pitchFamily="18" charset="0"/>
              </a:rPr>
              <a:t>behaviour</a:t>
            </a:r>
            <a:r>
              <a:rPr lang="en-US" dirty="0">
                <a:solidFill>
                  <a:schemeClr val="tx1"/>
                </a:solidFill>
                <a:latin typeface="Times New Roman" pitchFamily="18" charset="0"/>
                <a:cs typeface="Times New Roman" pitchFamily="18" charset="0"/>
              </a:rPr>
              <a:t>”. Studies which has led to valuable models include: The Television audience: Patterns of viewing , Advertising Models: A practical Guide (Rust, 1986) amidst others.</a:t>
            </a:r>
          </a:p>
          <a:p>
            <a:pPr algn="ctr"/>
            <a:r>
              <a:rPr lang="en-US" b="1" dirty="0">
                <a:solidFill>
                  <a:schemeClr val="tx1"/>
                </a:solidFill>
                <a:latin typeface="Times New Roman" pitchFamily="18" charset="0"/>
                <a:cs typeface="Times New Roman" pitchFamily="18" charset="0"/>
              </a:rPr>
              <a:t>At micro and macro level of understanding mass audience, significant findings “are used to direct or control both consumer and political behavior”</a:t>
            </a:r>
          </a:p>
          <a:p>
            <a:pPr>
              <a:buFont typeface="Courier New" pitchFamily="49" charset="0"/>
              <a:buChar char="o"/>
            </a:pPr>
            <a:endParaRPr lang="en-US" dirty="0">
              <a:solidFill>
                <a:schemeClr val="tx1"/>
              </a:solidFill>
              <a:latin typeface="Times New Roman" pitchFamily="18" charset="0"/>
              <a:cs typeface="Times New Roman" pitchFamily="18" charset="0"/>
            </a:endParaRPr>
          </a:p>
          <a:p>
            <a:pPr>
              <a:buFont typeface="Courier New" pitchFamily="49" charset="0"/>
              <a:buChar char="o"/>
            </a:pPr>
            <a:endParaRPr lang="en-US" dirty="0">
              <a:solidFill>
                <a:schemeClr val="tx1"/>
              </a:solidFill>
              <a:latin typeface="+mn-lt"/>
              <a:ea typeface="+mn-ea"/>
              <a:cs typeface="+mn-cs"/>
            </a:endParaRPr>
          </a:p>
          <a:p>
            <a:endParaRPr lang="en-US" dirty="0"/>
          </a:p>
        </p:txBody>
      </p:sp>
      <p:sp>
        <p:nvSpPr>
          <p:cNvPr id="4" name="Footer Placeholder 3"/>
          <p:cNvSpPr>
            <a:spLocks noGrp="1"/>
          </p:cNvSpPr>
          <p:nvPr>
            <p:ph type="ftr" sz="quarter" idx="11"/>
          </p:nvPr>
        </p:nvSpPr>
        <p:spPr/>
        <p:txBody>
          <a:bodyPr/>
          <a:lstStyle/>
          <a:p>
            <a:r>
              <a:rPr lang="en-US"/>
              <a:t>How to create a chart</a:t>
            </a:r>
          </a:p>
        </p:txBody>
      </p:sp>
    </p:spTree>
  </p:cSld>
  <p:clrMapOvr>
    <a:masterClrMapping/>
  </p:clrMapOvr>
  <p:transition spd="med">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itchFamily="18" charset="0"/>
                <a:cs typeface="Times New Roman" pitchFamily="18" charset="0"/>
              </a:rPr>
              <a:t>Conclusion</a:t>
            </a:r>
          </a:p>
        </p:txBody>
      </p:sp>
      <p:sp>
        <p:nvSpPr>
          <p:cNvPr id="3" name="Content Placeholder 2"/>
          <p:cNvSpPr>
            <a:spLocks noGrp="1"/>
          </p:cNvSpPr>
          <p:nvPr>
            <p:ph idx="1"/>
          </p:nvPr>
        </p:nvSpPr>
        <p:spPr/>
        <p:txBody>
          <a:bodyPr/>
          <a:lstStyle/>
          <a:p>
            <a:r>
              <a:rPr lang="en-US" dirty="0">
                <a:solidFill>
                  <a:schemeClr val="tx1"/>
                </a:solidFill>
                <a:latin typeface="Times New Roman" pitchFamily="18" charset="0"/>
                <a:cs typeface="Times New Roman" pitchFamily="18" charset="0"/>
              </a:rPr>
              <a:t>The concept of audience remains central element of media studies even when it indicates many different, sometimes contradictory things. The changing nature of the media audience cannot be side-stepped. This remains so because of the complexities that come with developments in various media. A lot can also be said of the implications following the advancement of new media channel, multiplicities of all existing forms of media and the great power of media conglomeration which ultimately affects audience size and segmentation according to market characteristics</a:t>
            </a:r>
          </a:p>
          <a:p>
            <a:endParaRPr lang="en-US" dirty="0"/>
          </a:p>
        </p:txBody>
      </p:sp>
      <p:sp>
        <p:nvSpPr>
          <p:cNvPr id="4" name="Footer Placeholder 3"/>
          <p:cNvSpPr>
            <a:spLocks noGrp="1"/>
          </p:cNvSpPr>
          <p:nvPr>
            <p:ph type="ftr" sz="quarter" idx="11"/>
          </p:nvPr>
        </p:nvSpPr>
        <p:spPr/>
        <p:txBody>
          <a:bodyPr/>
          <a:lstStyle/>
          <a:p>
            <a:r>
              <a:rPr lang="en-US"/>
              <a:t>How to create a chart</a:t>
            </a:r>
          </a:p>
        </p:txBody>
      </p:sp>
    </p:spTree>
  </p:cSld>
  <p:clrMapOvr>
    <a:masterClrMapping/>
  </p:clrMapOvr>
  <p:transition spd="med">
    <p:wipe dir="d"/>
  </p:transition>
</p:sld>
</file>

<file path=ppt/theme/theme1.xml><?xml version="1.0" encoding="utf-8"?>
<a:theme xmlns:a="http://schemas.openxmlformats.org/drawingml/2006/main" name="Training presentation- Excel 2003—How to create a chart">
  <a:themeElements>
    <a:clrScheme name="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7500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7500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presentation- Excel 2003—How to create a chart</Template>
  <TotalTime>0</TotalTime>
  <Words>678</Words>
  <Application>Microsoft Office PowerPoint</Application>
  <PresentationFormat>On-screen Show (4:3)</PresentationFormat>
  <Paragraphs>44</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Training presentation- Excel 2003—How to create a chart</vt:lpstr>
      <vt:lpstr>  TYPOLOGY OF MASS MEDIA AUDIENCE  </vt:lpstr>
      <vt:lpstr>Media Audience</vt:lpstr>
      <vt:lpstr>  VARIOUS CATEGORIES OF MEDIA AUDIENCES  </vt:lpstr>
      <vt:lpstr>Changing Nature of Audience</vt:lpstr>
      <vt:lpstr>Approaching, Exploring, and Understanding the Media Audience</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TYPOLOGY OF MASS MEDIA AUDIENCE  </dc:title>
  <dc:creator/>
  <cp:lastModifiedBy/>
  <cp:revision>2</cp:revision>
  <dcterms:created xsi:type="dcterms:W3CDTF">2020-02-17T13:38:27Z</dcterms:created>
  <dcterms:modified xsi:type="dcterms:W3CDTF">2020-05-02T12:31:56Z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TC100144031033</vt:lpwstr>
  </property>
</Properties>
</file>